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2" r:id="rId2"/>
    <p:sldId id="294" r:id="rId3"/>
    <p:sldId id="300" r:id="rId4"/>
    <p:sldId id="301" r:id="rId5"/>
    <p:sldId id="302" r:id="rId6"/>
    <p:sldId id="261" r:id="rId7"/>
    <p:sldId id="263" r:id="rId8"/>
    <p:sldId id="262" r:id="rId9"/>
    <p:sldId id="265" r:id="rId10"/>
    <p:sldId id="266" r:id="rId11"/>
    <p:sldId id="272" r:id="rId12"/>
    <p:sldId id="269" r:id="rId13"/>
    <p:sldId id="299" r:id="rId14"/>
    <p:sldId id="296" r:id="rId15"/>
    <p:sldId id="270" r:id="rId16"/>
    <p:sldId id="268" r:id="rId17"/>
    <p:sldId id="273" r:id="rId18"/>
    <p:sldId id="275" r:id="rId19"/>
    <p:sldId id="274" r:id="rId20"/>
    <p:sldId id="271" r:id="rId21"/>
    <p:sldId id="303" r:id="rId22"/>
    <p:sldId id="304" r:id="rId23"/>
    <p:sldId id="277" r:id="rId24"/>
    <p:sldId id="278" r:id="rId25"/>
    <p:sldId id="257" r:id="rId26"/>
    <p:sldId id="260" r:id="rId27"/>
    <p:sldId id="282" r:id="rId28"/>
    <p:sldId id="258" r:id="rId29"/>
    <p:sldId id="280" r:id="rId30"/>
    <p:sldId id="283" r:id="rId31"/>
    <p:sldId id="295" r:id="rId32"/>
    <p:sldId id="259" r:id="rId33"/>
    <p:sldId id="284" r:id="rId34"/>
    <p:sldId id="285" r:id="rId35"/>
    <p:sldId id="288" r:id="rId36"/>
    <p:sldId id="290" r:id="rId37"/>
    <p:sldId id="291" r:id="rId38"/>
    <p:sldId id="289" r:id="rId39"/>
    <p:sldId id="297" r:id="rId40"/>
    <p:sldId id="293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C981A-F2BB-42A5-8B5A-4D8461BD9648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3F161-289E-4094-93FA-E459BCCFC3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3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F161-289E-4094-93FA-E459BCCFC34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04571-9547-4C49-8A9A-846C87D34E74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FEBC-3843-4696-BD0A-F3A0D5CCAD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960982215008891" TargetMode="External"/><Relationship Id="rId3" Type="http://schemas.openxmlformats.org/officeDocument/2006/relationships/hyperlink" Target="https://www.yourgenome.org/stories/evolution-of-modern-humans" TargetMode="External"/><Relationship Id="rId7" Type="http://schemas.openxmlformats.org/officeDocument/2006/relationships/hyperlink" Target="https://www.thoughtco.com/the-evolution-of-eukaryotic-cells-122455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volution.berkeley.edu/evolibrary/article/_0/endosymbiosis_03" TargetMode="External"/><Relationship Id="rId5" Type="http://schemas.openxmlformats.org/officeDocument/2006/relationships/hyperlink" Target="https://www.sciencedirect.com/topics/neuroscience/dna-polymerase" TargetMode="External"/><Relationship Id="rId4" Type="http://schemas.openxmlformats.org/officeDocument/2006/relationships/hyperlink" Target="https://www.nature.com/articles/153742a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tative-diagram-of-the-key-stages-in-the-origin-and-evolution-of-life-on-Earth-accor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875" y="847725"/>
            <a:ext cx="8096250" cy="5553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Biochemical evolution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8580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Cells compartmentalize their biochemical functions in a variety of ways, notably by creating physical barriers that separate a compartment via membranes or proteins. Eukaryotes have a wide diversity of membrane-based compartments, many that are lineage- or tissue-specific.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62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Evolution of Compartmentalization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5183" t="14583" r="27965" b="48959"/>
          <a:stretch>
            <a:fillRect/>
          </a:stretch>
        </p:blipFill>
        <p:spPr bwMode="auto">
          <a:xfrm>
            <a:off x="130629" y="2209800"/>
            <a:ext cx="870857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5183" t="14583" r="26794" b="29167"/>
          <a:stretch>
            <a:fillRect/>
          </a:stretch>
        </p:blipFill>
        <p:spPr bwMode="auto">
          <a:xfrm>
            <a:off x="0" y="228600"/>
            <a:ext cx="6248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1254" y="3886200"/>
            <a:ext cx="390654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12f4.jpg"/>
          <p:cNvPicPr>
            <a:picLocks noChangeAspect="1"/>
          </p:cNvPicPr>
          <p:nvPr/>
        </p:nvPicPr>
        <p:blipFill>
          <a:blip r:embed="rId2" cstate="print"/>
          <a:srcRect b="54615"/>
          <a:stretch>
            <a:fillRect/>
          </a:stretch>
        </p:blipFill>
        <p:spPr>
          <a:xfrm>
            <a:off x="685800" y="1295400"/>
            <a:ext cx="7506992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Evolution of Compartmentalization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acellular+vs+extracellular+ion+concentrati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9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3"/>
          <a:stretch/>
        </p:blipFill>
        <p:spPr>
          <a:xfrm>
            <a:off x="2667000" y="609600"/>
            <a:ext cx="5486400" cy="619298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6200" y="228600"/>
            <a:ext cx="4419600" cy="533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erpetua" pitchFamily="18" charset="0"/>
              </a:rPr>
              <a:t>Organization Skills: Lessons from The Cell</a:t>
            </a:r>
          </a:p>
        </p:txBody>
      </p:sp>
    </p:spTree>
    <p:extLst>
      <p:ext uri="{BB962C8B-B14F-4D97-AF65-F5344CB8AC3E}">
        <p14:creationId xmlns:p14="http://schemas.microsoft.com/office/powerpoint/2010/main" val="125799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12f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457200"/>
            <a:ext cx="3473302" cy="6400800"/>
          </a:xfrm>
          <a:prstGeom prst="rect">
            <a:avLst/>
          </a:prstGeom>
        </p:spPr>
      </p:pic>
      <p:pic>
        <p:nvPicPr>
          <p:cNvPr id="4" name="Picture 3" descr="ch12f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7006" y="1219200"/>
            <a:ext cx="485599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Protein trafficking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2c2939273170b589911504ea1a5e16cf800336.jpg"/>
          <p:cNvPicPr>
            <a:picLocks noChangeAspect="1"/>
          </p:cNvPicPr>
          <p:nvPr/>
        </p:nvPicPr>
        <p:blipFill>
          <a:blip r:embed="rId2" cstate="print"/>
          <a:srcRect l="6695"/>
          <a:stretch>
            <a:fillRect/>
          </a:stretch>
        </p:blipFill>
        <p:spPr>
          <a:xfrm>
            <a:off x="400050" y="1152525"/>
            <a:ext cx="4248150" cy="2962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304800"/>
            <a:ext cx="3505200" cy="5334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Gated Transport: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nuclear pore complex</a:t>
            </a:r>
          </a:p>
        </p:txBody>
      </p:sp>
      <p:pic>
        <p:nvPicPr>
          <p:cNvPr id="7" name="Picture 6" descr="NP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2895600"/>
            <a:ext cx="3411691" cy="303711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066800"/>
            <a:ext cx="8229600" cy="5664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10d309021f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0"/>
            <a:ext cx="465896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5334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Structure of NPC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12f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3473302" cy="6400800"/>
          </a:xfrm>
          <a:prstGeom prst="rect">
            <a:avLst/>
          </a:prstGeom>
        </p:spPr>
      </p:pic>
      <p:pic>
        <p:nvPicPr>
          <p:cNvPr id="6" name="Picture 5" descr="img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36" y="1600200"/>
            <a:ext cx="8728964" cy="3786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29200" y="304800"/>
            <a:ext cx="3505200" cy="5334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Intracellular </a:t>
            </a:r>
            <a:r>
              <a:rPr lang="en-US" b="1" dirty="0" err="1">
                <a:solidFill>
                  <a:srgbClr val="00B0F0"/>
                </a:solidFill>
              </a:rPr>
              <a:t>Transmembrane</a:t>
            </a:r>
            <a:r>
              <a:rPr lang="en-US" b="1" dirty="0">
                <a:solidFill>
                  <a:srgbClr val="00B0F0"/>
                </a:solidFill>
              </a:rPr>
              <a:t> transport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12f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457200"/>
            <a:ext cx="3473302" cy="6400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856" y="1295400"/>
            <a:ext cx="7464544" cy="441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5029200" y="304800"/>
            <a:ext cx="3505200" cy="5334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Vesicular transport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p-27-evolution-22-728.jpg"/>
          <p:cNvPicPr>
            <a:picLocks noChangeAspect="1"/>
          </p:cNvPicPr>
          <p:nvPr/>
        </p:nvPicPr>
        <p:blipFill>
          <a:blip r:embed="rId2" cstate="print"/>
          <a:srcRect l="14286" r="14286"/>
          <a:stretch>
            <a:fillRect/>
          </a:stretch>
        </p:blipFill>
        <p:spPr>
          <a:xfrm>
            <a:off x="228600" y="685800"/>
            <a:ext cx="4953000" cy="5200650"/>
          </a:xfrm>
          <a:prstGeom prst="rect">
            <a:avLst/>
          </a:prstGeom>
        </p:spPr>
      </p:pic>
      <p:pic>
        <p:nvPicPr>
          <p:cNvPr id="3" name="Picture 2" descr="eukaryotic origin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762000"/>
            <a:ext cx="3508248" cy="52717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Evolution of cell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12f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609600"/>
            <a:ext cx="2755900" cy="5778500"/>
          </a:xfrm>
          <a:prstGeom prst="rect">
            <a:avLst/>
          </a:prstGeom>
        </p:spPr>
      </p:pic>
      <p:pic>
        <p:nvPicPr>
          <p:cNvPr id="4" name="Picture 3" descr="ss-cells-human-biology-ch3-49-63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1381125"/>
            <a:ext cx="6076950" cy="4562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bigger picture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karyote_cell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9939"/>
            <a:ext cx="5943600" cy="666426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419600"/>
            <a:ext cx="23145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Primitive Cell- Prokaryote</a:t>
            </a:r>
          </a:p>
        </p:txBody>
      </p:sp>
    </p:spTree>
    <p:extLst>
      <p:ext uri="{BB962C8B-B14F-4D97-AF65-F5344CB8AC3E}">
        <p14:creationId xmlns:p14="http://schemas.microsoft.com/office/powerpoint/2010/main" val="223835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12f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457200"/>
            <a:ext cx="3473302" cy="6400800"/>
          </a:xfrm>
          <a:prstGeom prst="rect">
            <a:avLst/>
          </a:prstGeom>
        </p:spPr>
      </p:pic>
      <p:pic>
        <p:nvPicPr>
          <p:cNvPr id="4" name="Picture 3" descr="ch12f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7006" y="1219200"/>
            <a:ext cx="485599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Protein trafficking</a:t>
            </a:r>
          </a:p>
        </p:txBody>
      </p:sp>
    </p:spTree>
    <p:extLst>
      <p:ext uri="{BB962C8B-B14F-4D97-AF65-F5344CB8AC3E}">
        <p14:creationId xmlns:p14="http://schemas.microsoft.com/office/powerpoint/2010/main" val="2735096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ucture-of-chloropla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4403" y="762000"/>
            <a:ext cx="4799597" cy="2752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Other membranous structures in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38600" y="6212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Chloroplast</a:t>
            </a:r>
          </a:p>
        </p:txBody>
      </p:sp>
      <p:pic>
        <p:nvPicPr>
          <p:cNvPr id="6" name="Picture 5" descr="Animal-mitochondrion-diagra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96" y="3657600"/>
            <a:ext cx="4557104" cy="312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3276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Mitochondria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12f4.jpg"/>
          <p:cNvPicPr>
            <a:picLocks noChangeAspect="1"/>
          </p:cNvPicPr>
          <p:nvPr/>
        </p:nvPicPr>
        <p:blipFill>
          <a:blip r:embed="rId2" cstate="print"/>
          <a:srcRect t="51154"/>
          <a:stretch>
            <a:fillRect/>
          </a:stretch>
        </p:blipFill>
        <p:spPr>
          <a:xfrm>
            <a:off x="1038900" y="1600200"/>
            <a:ext cx="7114500" cy="388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mitochondria became part of cell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osymbiotic-theory-2-3-638.jpg"/>
          <p:cNvPicPr>
            <a:picLocks noChangeAspect="1"/>
          </p:cNvPicPr>
          <p:nvPr/>
        </p:nvPicPr>
        <p:blipFill>
          <a:blip r:embed="rId2" cstate="print"/>
          <a:srcRect t="28393" b="18162"/>
          <a:stretch>
            <a:fillRect/>
          </a:stretch>
        </p:blipFill>
        <p:spPr>
          <a:xfrm>
            <a:off x="0" y="1752600"/>
            <a:ext cx="9144000" cy="36690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164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Chloroplasts became part of cell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rokaryotic and eukaryotic cell 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9293"/>
            <a:ext cx="9144000" cy="382190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535799d012d3b660ee0582b60ef325b6b8377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381" y="647700"/>
            <a:ext cx="8223619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164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Cytoskeletal</a:t>
            </a:r>
            <a:r>
              <a:rPr lang="en-US" b="1" dirty="0"/>
              <a:t> organization</a:t>
            </a:r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2912" y="4114800"/>
            <a:ext cx="283008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karyote-vs-eukaryote-worksheet-sci-on-prokaryotes-eukaryotes-incredible-venn-diagra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550" y="895350"/>
            <a:ext cx="7962900" cy="506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Classification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64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Inside of a cell</a:t>
            </a:r>
          </a:p>
        </p:txBody>
      </p:sp>
      <p:pic>
        <p:nvPicPr>
          <p:cNvPr id="2" name="Picture 1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654378"/>
            <a:ext cx="4572000" cy="612742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t="13494"/>
          <a:stretch>
            <a:fillRect/>
          </a:stretch>
        </p:blipFill>
        <p:spPr bwMode="auto">
          <a:xfrm>
            <a:off x="5229225" y="923925"/>
            <a:ext cx="391477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8848cover1_crowdingcx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217517"/>
            <a:ext cx="7848600" cy="6564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urface Area to Volume Ratio - YouTube">
            <a:extLst>
              <a:ext uri="{FF2B5EF4-FFF2-40B4-BE49-F238E27FC236}">
                <a16:creationId xmlns:a16="http://schemas.microsoft.com/office/drawing/2014/main" id="{D677ED84-B10F-47DE-9E72-FB2957E1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7381"/>
            <a:ext cx="5410200" cy="30432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9832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56822"/>
            <a:ext cx="4572000" cy="541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images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250" y="1031501"/>
            <a:ext cx="4705350" cy="5674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164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Inside of a cell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91440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r>
              <a:rPr lang="en-US" dirty="0"/>
              <a:t>1.  Nelson And Cox, </a:t>
            </a:r>
            <a:r>
              <a:rPr lang="en-US" dirty="0" err="1"/>
              <a:t>Lehninger</a:t>
            </a:r>
            <a:r>
              <a:rPr lang="en-US" dirty="0"/>
              <a:t> Principles of Biochemistry, 6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/>
            <a:r>
              <a:rPr lang="en-US" dirty="0"/>
              <a:t>2. Bioinformatics: Joel Keizer </a:t>
            </a:r>
          </a:p>
          <a:p>
            <a:pPr marL="342900" indent="-342900"/>
            <a:r>
              <a:rPr lang="en-US" dirty="0"/>
              <a:t>3. Images: Search engine Google.</a:t>
            </a:r>
          </a:p>
          <a:p>
            <a:pPr marL="342900" indent="-342900"/>
            <a:r>
              <a:rPr lang="en-US" dirty="0"/>
              <a:t>4. Harper’s Biochemistry 26</a:t>
            </a:r>
            <a:r>
              <a:rPr lang="en-US" baseline="30000" dirty="0"/>
              <a:t>th</a:t>
            </a:r>
            <a:r>
              <a:rPr lang="en-US" dirty="0"/>
              <a:t> Edition.</a:t>
            </a:r>
          </a:p>
          <a:p>
            <a:pPr marL="342900" indent="-342900"/>
            <a:r>
              <a:rPr lang="en-US" dirty="0"/>
              <a:t>5. Genes- VIII, </a:t>
            </a:r>
            <a:r>
              <a:rPr lang="en-US" dirty="0" err="1"/>
              <a:t>Lewin</a:t>
            </a:r>
            <a:endParaRPr lang="en-US" dirty="0"/>
          </a:p>
          <a:p>
            <a:pPr marL="342900" indent="-342900"/>
            <a:r>
              <a:rPr lang="en-US" dirty="0"/>
              <a:t>6. Developmental Biology by Gilbert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/>
            <a:r>
              <a:rPr lang="en-US" dirty="0">
                <a:hlinkClick r:id="rId3"/>
              </a:rPr>
              <a:t>7. https://www.yourgenome.org/stories/evolution-of-modern-humans</a:t>
            </a:r>
            <a:endParaRPr lang="en-US" dirty="0"/>
          </a:p>
          <a:p>
            <a:pPr marL="342900" indent="-342900"/>
            <a:r>
              <a:rPr lang="en-US" dirty="0">
                <a:hlinkClick r:id="rId4"/>
              </a:rPr>
              <a:t>8. https://www.nature.com/articles/153742a0</a:t>
            </a:r>
            <a:endParaRPr lang="en-US" dirty="0"/>
          </a:p>
          <a:p>
            <a:pPr marL="342900" indent="-342900"/>
            <a:r>
              <a:rPr lang="en-US" dirty="0"/>
              <a:t>9. Evolution, Mark Ridley, 3</a:t>
            </a:r>
            <a:r>
              <a:rPr lang="en-US" baseline="30000" dirty="0"/>
              <a:t>rd</a:t>
            </a:r>
            <a:r>
              <a:rPr lang="en-US" dirty="0"/>
              <a:t> Edition</a:t>
            </a:r>
          </a:p>
          <a:p>
            <a:pPr marL="342900" indent="-342900"/>
            <a:r>
              <a:rPr lang="en-US" dirty="0"/>
              <a:t>10. </a:t>
            </a:r>
            <a:r>
              <a:rPr lang="en-US" dirty="0">
                <a:hlinkClick r:id="rId5"/>
              </a:rPr>
              <a:t>https://www.sciencedirect.com/topics/neuroscience/dna-polymerase</a:t>
            </a:r>
            <a:endParaRPr lang="en-US" dirty="0"/>
          </a:p>
          <a:p>
            <a:pPr marL="342900" indent="-342900"/>
            <a:r>
              <a:rPr lang="en-US" dirty="0"/>
              <a:t>11. </a:t>
            </a:r>
            <a:r>
              <a:rPr lang="en-US" dirty="0">
                <a:hlinkClick r:id="rId6"/>
              </a:rPr>
              <a:t>https://evolution.berkeley.edu/evolibrary/article/_0/endosymbiosis_03</a:t>
            </a:r>
            <a:endParaRPr lang="en-US" dirty="0"/>
          </a:p>
          <a:p>
            <a:pPr marL="342900" indent="-342900"/>
            <a:r>
              <a:rPr lang="en-US" dirty="0"/>
              <a:t>12. </a:t>
            </a:r>
            <a:r>
              <a:rPr lang="en-US" dirty="0">
                <a:hlinkClick r:id="rId7"/>
              </a:rPr>
              <a:t>https://www.thoughtco.com/the-evolution-of-eukaryotic-cells-1224557</a:t>
            </a:r>
            <a:endParaRPr lang="en-US" dirty="0"/>
          </a:p>
          <a:p>
            <a:pPr marL="342900" indent="-342900"/>
            <a:r>
              <a:rPr lang="en-US" dirty="0"/>
              <a:t>13. </a:t>
            </a:r>
            <a:r>
              <a:rPr lang="en-US" dirty="0">
                <a:hlinkClick r:id="rId8"/>
              </a:rPr>
              <a:t>https://www.sciencedirect.com/science/article/pii/S0960982215008891</a:t>
            </a: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g-cytoskeletoncov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516367"/>
          </a:xfrm>
          <a:prstGeom prst="rect">
            <a:avLst/>
          </a:prstGeom>
        </p:spPr>
      </p:pic>
      <p:pic>
        <p:nvPicPr>
          <p:cNvPr id="6" name="Picture 2" descr="Image result for Cell quot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0325" y="5029200"/>
            <a:ext cx="250507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7650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-06-00029-g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7801"/>
            <a:ext cx="9144000" cy="5009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bio-algorithm</a:t>
            </a:r>
          </a:p>
        </p:txBody>
      </p:sp>
    </p:spTree>
    <p:extLst>
      <p:ext uri="{BB962C8B-B14F-4D97-AF65-F5344CB8AC3E}">
        <p14:creationId xmlns:p14="http://schemas.microsoft.com/office/powerpoint/2010/main" val="2898013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dv-protein-world-hypothesis-origin-of-life-9-638.jpg"/>
          <p:cNvPicPr>
            <a:picLocks noChangeAspect="1"/>
          </p:cNvPicPr>
          <p:nvPr/>
        </p:nvPicPr>
        <p:blipFill>
          <a:blip r:embed="rId2" cstate="print"/>
          <a:srcRect l="3605" t="5010" r="7367" b="14823"/>
          <a:stretch>
            <a:fillRect/>
          </a:stretch>
        </p:blipFill>
        <p:spPr>
          <a:xfrm>
            <a:off x="1752600" y="1066800"/>
            <a:ext cx="5410200" cy="3657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Evolutionary Perspectives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953000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Miller–Urey experiment</a:t>
            </a:r>
            <a:r>
              <a:rPr lang="en-US" dirty="0"/>
              <a:t> (or Miller experiment): </a:t>
            </a:r>
          </a:p>
          <a:p>
            <a:r>
              <a:rPr lang="en-US" dirty="0"/>
              <a:t>A chemical experiment that simulated the conditions thought at the time to be present on the early Earth, and tested the chemical origin of life under those conditions</a:t>
            </a:r>
          </a:p>
        </p:txBody>
      </p:sp>
    </p:spTree>
    <p:extLst>
      <p:ext uri="{BB962C8B-B14F-4D97-AF65-F5344CB8AC3E}">
        <p14:creationId xmlns:p14="http://schemas.microsoft.com/office/powerpoint/2010/main" val="1443576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-06-00006-g0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81200"/>
            <a:ext cx="9144000" cy="3184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Protein World Hypothesis</a:t>
            </a:r>
          </a:p>
        </p:txBody>
      </p:sp>
    </p:spTree>
    <p:extLst>
      <p:ext uri="{BB962C8B-B14F-4D97-AF65-F5344CB8AC3E}">
        <p14:creationId xmlns:p14="http://schemas.microsoft.com/office/powerpoint/2010/main" val="1869990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_07EnvRNAVirusLifeCycle-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57128"/>
            <a:ext cx="9144000" cy="52960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RNA as genetic material</a:t>
            </a:r>
          </a:p>
        </p:txBody>
      </p:sp>
    </p:spTree>
    <p:extLst>
      <p:ext uri="{BB962C8B-B14F-4D97-AF65-F5344CB8AC3E}">
        <p14:creationId xmlns:p14="http://schemas.microsoft.com/office/powerpoint/2010/main" val="296315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48400" y="1414462"/>
            <a:ext cx="2443162" cy="3767138"/>
            <a:chOff x="6248400" y="381000"/>
            <a:chExt cx="2443162" cy="3767138"/>
          </a:xfrm>
        </p:grpSpPr>
        <p:pic>
          <p:nvPicPr>
            <p:cNvPr id="3" name="Picture 2" descr="rna world hypothesis.png"/>
            <p:cNvPicPr>
              <a:picLocks noChangeAspect="1"/>
            </p:cNvPicPr>
            <p:nvPr/>
          </p:nvPicPr>
          <p:blipFill>
            <a:blip r:embed="rId2" cstate="print"/>
            <a:srcRect l="65830" b="2826"/>
            <a:stretch>
              <a:fillRect/>
            </a:stretch>
          </p:blipFill>
          <p:spPr>
            <a:xfrm>
              <a:off x="6553200" y="381000"/>
              <a:ext cx="2138362" cy="376713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248400" y="2514600"/>
              <a:ext cx="762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turnover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562757"/>
            <a:ext cx="5715000" cy="36950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RNA as enzyme</a:t>
            </a:r>
          </a:p>
        </p:txBody>
      </p:sp>
    </p:spTree>
    <p:extLst>
      <p:ext uri="{BB962C8B-B14F-4D97-AF65-F5344CB8AC3E}">
        <p14:creationId xmlns:p14="http://schemas.microsoft.com/office/powerpoint/2010/main" val="1003432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naworld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533400"/>
            <a:ext cx="8229600" cy="589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78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9"/>
          <a:stretch/>
        </p:blipFill>
        <p:spPr>
          <a:xfrm>
            <a:off x="1066800" y="1520952"/>
            <a:ext cx="7315200" cy="37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rface Area to Volume Ratio">
            <a:extLst>
              <a:ext uri="{FF2B5EF4-FFF2-40B4-BE49-F238E27FC236}">
                <a16:creationId xmlns:a16="http://schemas.microsoft.com/office/drawing/2014/main" id="{6408C822-63DD-4C50-ACC1-72F17CE9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619125"/>
            <a:ext cx="63055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00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na world hypothesi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440"/>
            <a:ext cx="9144000" cy="6690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RNA World hypothesis</a:t>
            </a:r>
          </a:p>
        </p:txBody>
      </p:sp>
    </p:spTree>
    <p:extLst>
      <p:ext uri="{BB962C8B-B14F-4D97-AF65-F5344CB8AC3E}">
        <p14:creationId xmlns:p14="http://schemas.microsoft.com/office/powerpoint/2010/main" val="157013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cell surface area to volume ratio limit | Teaching  science, Teaching, Surface area">
            <a:extLst>
              <a:ext uri="{FF2B5EF4-FFF2-40B4-BE49-F238E27FC236}">
                <a16:creationId xmlns:a16="http://schemas.microsoft.com/office/drawing/2014/main" id="{CCB9B279-15A8-42FC-AEF9-B5D51ED9D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t="11690" r="3605" b="6472"/>
          <a:stretch/>
        </p:blipFill>
        <p:spPr bwMode="auto">
          <a:xfrm>
            <a:off x="1316831" y="1066800"/>
            <a:ext cx="6510338" cy="4377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8862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324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Robert Hook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05600" y="3276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Theodore Schwann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0" y="5257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Anton van Leeuwenhoek</a:t>
            </a:r>
          </a:p>
        </p:txBody>
      </p:sp>
      <p:pic>
        <p:nvPicPr>
          <p:cNvPr id="6" name="Picture 5" descr="Anthonie_van_Leeuwenhoek_(1632-1723)._Natuurkundige_te_Delft_Rijksmuseum_SK-A-957.jpeg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0" y="2286000"/>
            <a:ext cx="2544641" cy="3017520"/>
          </a:xfrm>
          <a:prstGeom prst="rect">
            <a:avLst/>
          </a:prstGeom>
        </p:spPr>
      </p:pic>
      <p:pic>
        <p:nvPicPr>
          <p:cNvPr id="7" name="Picture 6" descr="220px-13_Portrait_of_Robert_Hook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048000"/>
            <a:ext cx="2794000" cy="3327400"/>
          </a:xfrm>
          <a:prstGeom prst="rect">
            <a:avLst/>
          </a:prstGeom>
        </p:spPr>
      </p:pic>
      <p:pic>
        <p:nvPicPr>
          <p:cNvPr id="8" name="Picture 7" descr="220px-Leeuwenhoek_Microscop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3581400"/>
            <a:ext cx="1923738" cy="3200400"/>
          </a:xfrm>
          <a:prstGeom prst="rect">
            <a:avLst/>
          </a:prstGeom>
        </p:spPr>
      </p:pic>
      <p:pic>
        <p:nvPicPr>
          <p:cNvPr id="9" name="Picture 8" descr="220px-Hooke-microscop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7800" y="876300"/>
            <a:ext cx="209550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pioneers of Cell Theory</a:t>
            </a:r>
          </a:p>
        </p:txBody>
      </p:sp>
      <p:pic>
        <p:nvPicPr>
          <p:cNvPr id="5" name="Picture 4" descr="Schwann_Theodor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1775" y="255356"/>
            <a:ext cx="2181225" cy="3021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Cork_Micrographia_Hook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6654" y="838200"/>
            <a:ext cx="4120346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first drawing of a Tissue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377077"/>
            <a:ext cx="8763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generally accepted parts of modern cell theory include:</a:t>
            </a:r>
          </a:p>
          <a:p>
            <a:r>
              <a:rPr lang="en-US" dirty="0"/>
              <a:t>1. All known living things are made up of one or more cells.</a:t>
            </a:r>
          </a:p>
          <a:p>
            <a:r>
              <a:rPr lang="en-US" dirty="0"/>
              <a:t>2. All living cells arise from pre-existing cells by division.</a:t>
            </a:r>
          </a:p>
          <a:p>
            <a:r>
              <a:rPr lang="en-US" dirty="0"/>
              <a:t>3. The cell is the fundamental unit of structure and function in all living organisms.</a:t>
            </a:r>
          </a:p>
          <a:p>
            <a:r>
              <a:rPr lang="en-US" dirty="0"/>
              <a:t>4. The activity of an organism depends on the total activity of independent cells.</a:t>
            </a:r>
          </a:p>
          <a:p>
            <a:r>
              <a:rPr lang="en-US" dirty="0"/>
              <a:t>5. Energy flow (metabolism and biochemistry) occurs within cells.</a:t>
            </a:r>
          </a:p>
          <a:p>
            <a:r>
              <a:rPr lang="en-US" dirty="0"/>
              <a:t>6. Cells contain DNA which is found specifically in the chromosome and RNA found in the cell nucleus and cytoplasm.</a:t>
            </a:r>
          </a:p>
          <a:p>
            <a:r>
              <a:rPr lang="en-US" dirty="0"/>
              <a:t>7. All cells are basically the same in chemical composition in organisms of similar species .</a:t>
            </a:r>
          </a:p>
        </p:txBody>
      </p:sp>
      <p:pic>
        <p:nvPicPr>
          <p:cNvPr id="3" name="Picture 2" descr="Micrograph_of_a_cell_nucle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2200" y="4093654"/>
            <a:ext cx="2743200" cy="27294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Modern Cell theory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karyote_cell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9939"/>
            <a:ext cx="5943600" cy="666426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419600"/>
            <a:ext cx="23145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Primitive Cell- Prokaryote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467</Words>
  <Application>Microsoft Office PowerPoint</Application>
  <PresentationFormat>On-screen Show (4:3)</PresentationFormat>
  <Paragraphs>65</Paragraphs>
  <Slides>40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Perpetua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ketaki kamble</cp:lastModifiedBy>
  <cp:revision>56</cp:revision>
  <dcterms:created xsi:type="dcterms:W3CDTF">2018-07-30T09:39:44Z</dcterms:created>
  <dcterms:modified xsi:type="dcterms:W3CDTF">2021-01-27T16:30:42Z</dcterms:modified>
</cp:coreProperties>
</file>